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slideLayout" Target="../slideLayouts/slideLayout13.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675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Navigating React Native Project Structure</a:t>
            </a:r>
            <a:endParaRPr lang="en-US" sz="4450" dirty="0"/>
          </a:p>
        </p:txBody>
      </p:sp>
      <p:sp>
        <p:nvSpPr>
          <p:cNvPr id="4" name="Text 1"/>
          <p:cNvSpPr/>
          <p:nvPr/>
        </p:nvSpPr>
        <p:spPr>
          <a:xfrm>
            <a:off x="6280190" y="341447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this comprehensive guide on navigating the project structure in React Native applications. Understanding the folder and file organization is essential for efficient development, improved maintainability, and effective team collaboration.</a:t>
            </a:r>
            <a:endParaRPr lang="en-US" sz="1750" dirty="0"/>
          </a:p>
        </p:txBody>
      </p:sp>
      <p:sp>
        <p:nvSpPr>
          <p:cNvPr id="5" name="Text 2"/>
          <p:cNvSpPr/>
          <p:nvPr/>
        </p:nvSpPr>
        <p:spPr>
          <a:xfrm>
            <a:off x="6280190" y="512123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Throughout this presentation, we'll explore the various components that make up a React Native project, examine the Expo commands for project creation, and detail the purpose of each folder and file in your development environment.</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9498"/>
            <a:ext cx="7256740"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Minimal Template Structure</a:t>
            </a:r>
            <a:endParaRPr lang="en-US" sz="4200" dirty="0"/>
          </a:p>
        </p:txBody>
      </p:sp>
      <p:sp>
        <p:nvSpPr>
          <p:cNvPr id="4" name="Shape 1"/>
          <p:cNvSpPr/>
          <p:nvPr/>
        </p:nvSpPr>
        <p:spPr>
          <a:xfrm>
            <a:off x="793790" y="1746052"/>
            <a:ext cx="161568" cy="1155382"/>
          </a:xfrm>
          <a:prstGeom prst="roundRect">
            <a:avLst>
              <a:gd name="adj" fmla="val 56016"/>
            </a:avLst>
          </a:prstGeom>
          <a:solidFill>
            <a:srgbClr val="FBE1D0"/>
          </a:solidFill>
          <a:ln w="7620">
            <a:solidFill>
              <a:srgbClr val="E1C7B6"/>
            </a:solidFill>
            <a:prstDash val="solid"/>
          </a:ln>
        </p:spPr>
      </p:sp>
      <p:sp>
        <p:nvSpPr>
          <p:cNvPr id="5" name="Text 2"/>
          <p:cNvSpPr/>
          <p:nvPr/>
        </p:nvSpPr>
        <p:spPr>
          <a:xfrm>
            <a:off x="1278493" y="1746052"/>
            <a:ext cx="2717840"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Command Execution</a:t>
            </a:r>
            <a:endParaRPr lang="en-US" sz="2100" dirty="0"/>
          </a:p>
        </p:txBody>
      </p:sp>
      <p:sp>
        <p:nvSpPr>
          <p:cNvPr id="6" name="Text 3"/>
          <p:cNvSpPr/>
          <p:nvPr/>
        </p:nvSpPr>
        <p:spPr>
          <a:xfrm>
            <a:off x="1278493" y="2211824"/>
            <a:ext cx="7071717"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Run npx create-expo-app anotherapp --template blank to create a project with minimal structure</a:t>
            </a:r>
            <a:endParaRPr lang="en-US" sz="1650" dirty="0"/>
          </a:p>
        </p:txBody>
      </p:sp>
      <p:sp>
        <p:nvSpPr>
          <p:cNvPr id="7" name="Shape 4"/>
          <p:cNvSpPr/>
          <p:nvPr/>
        </p:nvSpPr>
        <p:spPr>
          <a:xfrm>
            <a:off x="1116925" y="3116818"/>
            <a:ext cx="161568" cy="1155382"/>
          </a:xfrm>
          <a:prstGeom prst="roundRect">
            <a:avLst>
              <a:gd name="adj" fmla="val 56016"/>
            </a:avLst>
          </a:prstGeom>
          <a:solidFill>
            <a:srgbClr val="FBE1D0"/>
          </a:solidFill>
          <a:ln w="7620">
            <a:solidFill>
              <a:srgbClr val="E1C7B6"/>
            </a:solidFill>
            <a:prstDash val="solid"/>
          </a:ln>
        </p:spPr>
      </p:sp>
      <p:sp>
        <p:nvSpPr>
          <p:cNvPr id="8" name="Text 5"/>
          <p:cNvSpPr/>
          <p:nvPr/>
        </p:nvSpPr>
        <p:spPr>
          <a:xfrm>
            <a:off x="1601629" y="311681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Folder Generation</a:t>
            </a:r>
            <a:endParaRPr lang="en-US" sz="2100" dirty="0"/>
          </a:p>
        </p:txBody>
      </p:sp>
      <p:sp>
        <p:nvSpPr>
          <p:cNvPr id="9" name="Text 6"/>
          <p:cNvSpPr/>
          <p:nvPr/>
        </p:nvSpPr>
        <p:spPr>
          <a:xfrm>
            <a:off x="1601629" y="3582591"/>
            <a:ext cx="6748582"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Creates fewer folders compared to the standard template, focusing on essential components only</a:t>
            </a:r>
            <a:endParaRPr lang="en-US" sz="1650" dirty="0"/>
          </a:p>
        </p:txBody>
      </p:sp>
      <p:sp>
        <p:nvSpPr>
          <p:cNvPr id="10" name="Shape 7"/>
          <p:cNvSpPr/>
          <p:nvPr/>
        </p:nvSpPr>
        <p:spPr>
          <a:xfrm>
            <a:off x="1440180" y="4487585"/>
            <a:ext cx="161568" cy="1155382"/>
          </a:xfrm>
          <a:prstGeom prst="roundRect">
            <a:avLst>
              <a:gd name="adj" fmla="val 56016"/>
            </a:avLst>
          </a:prstGeom>
          <a:solidFill>
            <a:srgbClr val="FBE1D0"/>
          </a:solidFill>
          <a:ln w="7620">
            <a:solidFill>
              <a:srgbClr val="E1C7B6"/>
            </a:solidFill>
            <a:prstDash val="solid"/>
          </a:ln>
        </p:spPr>
      </p:sp>
      <p:sp>
        <p:nvSpPr>
          <p:cNvPr id="11" name="Text 8"/>
          <p:cNvSpPr/>
          <p:nvPr/>
        </p:nvSpPr>
        <p:spPr>
          <a:xfrm>
            <a:off x="1924883" y="448758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App.js Addition</a:t>
            </a:r>
            <a:endParaRPr lang="en-US" sz="2100" dirty="0"/>
          </a:p>
        </p:txBody>
      </p:sp>
      <p:sp>
        <p:nvSpPr>
          <p:cNvPr id="12" name="Text 9"/>
          <p:cNvSpPr/>
          <p:nvPr/>
        </p:nvSpPr>
        <p:spPr>
          <a:xfrm>
            <a:off x="1924883" y="4953357"/>
            <a:ext cx="6425327"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Includes app.js file with the basic layout of React Native code for immediate UI development</a:t>
            </a:r>
            <a:endParaRPr lang="en-US" sz="1650" dirty="0"/>
          </a:p>
        </p:txBody>
      </p:sp>
      <p:sp>
        <p:nvSpPr>
          <p:cNvPr id="13" name="Text 10"/>
          <p:cNvSpPr/>
          <p:nvPr/>
        </p:nvSpPr>
        <p:spPr>
          <a:xfrm>
            <a:off x="793790" y="6100763"/>
            <a:ext cx="7556421"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 minimal template is ideal for smaller projects or when you prefer to build your structure incrementally as your application grows. It provides just enough to get started without overwhelming you with unnecessary files.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746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Comparing Project Structures</a:t>
            </a:r>
            <a:endParaRPr lang="en-US" sz="4450" dirty="0"/>
          </a:p>
        </p:txBody>
      </p:sp>
      <p:sp>
        <p:nvSpPr>
          <p:cNvPr id="4" name="Shape 1"/>
          <p:cNvSpPr/>
          <p:nvPr/>
        </p:nvSpPr>
        <p:spPr>
          <a:xfrm>
            <a:off x="6280190" y="2415183"/>
            <a:ext cx="7556421" cy="5156835"/>
          </a:xfrm>
          <a:prstGeom prst="roundRect">
            <a:avLst>
              <a:gd name="adj" fmla="val 1847"/>
            </a:avLst>
          </a:prstGeom>
          <a:noFill/>
          <a:ln w="7620">
            <a:solidFill>
              <a:srgbClr val="000000">
                <a:alpha val="8000"/>
              </a:srgbClr>
            </a:solidFill>
            <a:prstDash val="solid"/>
          </a:ln>
        </p:spPr>
      </p:sp>
      <p:sp>
        <p:nvSpPr>
          <p:cNvPr id="5" name="Shape 2"/>
          <p:cNvSpPr/>
          <p:nvPr/>
        </p:nvSpPr>
        <p:spPr>
          <a:xfrm>
            <a:off x="6287810" y="2422803"/>
            <a:ext cx="7541181" cy="1013222"/>
          </a:xfrm>
          <a:prstGeom prst="rect">
            <a:avLst/>
          </a:prstGeom>
          <a:solidFill>
            <a:srgbClr val="FFFFFF">
              <a:alpha val="4000"/>
            </a:srgbClr>
          </a:solidFill>
          <a:ln/>
        </p:spPr>
      </p:sp>
      <p:sp>
        <p:nvSpPr>
          <p:cNvPr id="6" name="Text 3"/>
          <p:cNvSpPr/>
          <p:nvPr/>
        </p:nvSpPr>
        <p:spPr>
          <a:xfrm>
            <a:off x="6514624" y="2566511"/>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Full Template (npx create-expo-app@latest)</a:t>
            </a:r>
            <a:endParaRPr lang="en-US" sz="1750" dirty="0"/>
          </a:p>
        </p:txBody>
      </p:sp>
      <p:sp>
        <p:nvSpPr>
          <p:cNvPr id="7" name="Text 4"/>
          <p:cNvSpPr/>
          <p:nvPr/>
        </p:nvSpPr>
        <p:spPr>
          <a:xfrm>
            <a:off x="10289024" y="2566511"/>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Minimal Template (--template blank)</a:t>
            </a:r>
            <a:endParaRPr lang="en-US" sz="1750" dirty="0"/>
          </a:p>
        </p:txBody>
      </p:sp>
      <p:sp>
        <p:nvSpPr>
          <p:cNvPr id="8" name="Shape 5"/>
          <p:cNvSpPr/>
          <p:nvPr/>
        </p:nvSpPr>
        <p:spPr>
          <a:xfrm>
            <a:off x="6287810" y="3436025"/>
            <a:ext cx="7541181" cy="1376124"/>
          </a:xfrm>
          <a:prstGeom prst="rect">
            <a:avLst/>
          </a:prstGeom>
          <a:solidFill>
            <a:srgbClr val="000000">
              <a:alpha val="4000"/>
            </a:srgbClr>
          </a:solidFill>
          <a:ln/>
        </p:spPr>
      </p:sp>
      <p:sp>
        <p:nvSpPr>
          <p:cNvPr id="9" name="Text 6"/>
          <p:cNvSpPr/>
          <p:nvPr/>
        </p:nvSpPr>
        <p:spPr>
          <a:xfrm>
            <a:off x="6514624" y="3579733"/>
            <a:ext cx="331315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.expo, app, assets, components, constants, hooks, node_modules, scripts</a:t>
            </a:r>
            <a:endParaRPr lang="en-US" sz="1750" dirty="0"/>
          </a:p>
        </p:txBody>
      </p:sp>
      <p:sp>
        <p:nvSpPr>
          <p:cNvPr id="10" name="Text 7"/>
          <p:cNvSpPr/>
          <p:nvPr/>
        </p:nvSpPr>
        <p:spPr>
          <a:xfrm>
            <a:off x="10289024" y="3579733"/>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.expo, assets, node_modules</a:t>
            </a:r>
            <a:endParaRPr lang="en-US" sz="1750" dirty="0"/>
          </a:p>
        </p:txBody>
      </p:sp>
      <p:sp>
        <p:nvSpPr>
          <p:cNvPr id="11" name="Shape 8"/>
          <p:cNvSpPr/>
          <p:nvPr/>
        </p:nvSpPr>
        <p:spPr>
          <a:xfrm>
            <a:off x="6287810" y="4812149"/>
            <a:ext cx="7541181" cy="1739027"/>
          </a:xfrm>
          <a:prstGeom prst="rect">
            <a:avLst/>
          </a:prstGeom>
          <a:solidFill>
            <a:srgbClr val="FFFFFF">
              <a:alpha val="4000"/>
            </a:srgbClr>
          </a:solidFill>
          <a:ln/>
        </p:spPr>
      </p:sp>
      <p:sp>
        <p:nvSpPr>
          <p:cNvPr id="12" name="Text 9"/>
          <p:cNvSpPr/>
          <p:nvPr/>
        </p:nvSpPr>
        <p:spPr>
          <a:xfrm>
            <a:off x="6514624" y="4955858"/>
            <a:ext cx="3313152"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.gitignore, app.json, babel.config.js, expo-env.d.ts, package-lock.json, package.json, README.md</a:t>
            </a:r>
            <a:endParaRPr lang="en-US" sz="1750" dirty="0"/>
          </a:p>
        </p:txBody>
      </p:sp>
      <p:sp>
        <p:nvSpPr>
          <p:cNvPr id="13" name="Text 10"/>
          <p:cNvSpPr/>
          <p:nvPr/>
        </p:nvSpPr>
        <p:spPr>
          <a:xfrm>
            <a:off x="10289024" y="4955858"/>
            <a:ext cx="331315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.gitignore, app.js, app.json, babel.config.js, package-lock.json, package.json</a:t>
            </a:r>
            <a:endParaRPr lang="en-US" sz="1750" dirty="0"/>
          </a:p>
        </p:txBody>
      </p:sp>
      <p:sp>
        <p:nvSpPr>
          <p:cNvPr id="14" name="Shape 11"/>
          <p:cNvSpPr/>
          <p:nvPr/>
        </p:nvSpPr>
        <p:spPr>
          <a:xfrm>
            <a:off x="6287810" y="6551176"/>
            <a:ext cx="7541181" cy="1013222"/>
          </a:xfrm>
          <a:prstGeom prst="rect">
            <a:avLst/>
          </a:prstGeom>
          <a:solidFill>
            <a:srgbClr val="000000">
              <a:alpha val="4000"/>
            </a:srgbClr>
          </a:solidFill>
          <a:ln/>
        </p:spPr>
      </p:sp>
      <p:sp>
        <p:nvSpPr>
          <p:cNvPr id="15" name="Text 12"/>
          <p:cNvSpPr/>
          <p:nvPr/>
        </p:nvSpPr>
        <p:spPr>
          <a:xfrm>
            <a:off x="6514624" y="6694884"/>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Comprehensive organization for larger projects</a:t>
            </a:r>
            <a:endParaRPr lang="en-US" sz="1750" dirty="0"/>
          </a:p>
        </p:txBody>
      </p:sp>
      <p:sp>
        <p:nvSpPr>
          <p:cNvPr id="16" name="Text 13"/>
          <p:cNvSpPr/>
          <p:nvPr/>
        </p:nvSpPr>
        <p:spPr>
          <a:xfrm>
            <a:off x="10289024" y="6694884"/>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Streamlined structure for simpler applications</a:t>
            </a:r>
            <a:endParaRPr lang="en-US" sz="1750" dirty="0"/>
          </a:p>
        </p:txBody>
      </p:sp>
      <p:pic>
        <p:nvPicPr>
          <p:cNvPr id="17"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21519"/>
            <a:ext cx="9629775"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Best Practices for Project Organization</a:t>
            </a:r>
            <a:endParaRPr lang="en-US" sz="4000" dirty="0"/>
          </a:p>
        </p:txBody>
      </p:sp>
      <p:pic>
        <p:nvPicPr>
          <p:cNvPr id="3" name="Image 0" descr="preencoded.png">    </p:cNvPr>
          <p:cNvPicPr>
            <a:picLocks noChangeAspect="1"/>
          </p:cNvPicPr>
          <p:nvPr/>
        </p:nvPicPr>
        <p:blipFill>
          <a:blip r:embed="rId1"/>
          <a:stretch>
            <a:fillRect/>
          </a:stretch>
        </p:blipFill>
        <p:spPr>
          <a:xfrm>
            <a:off x="3247430" y="1767721"/>
            <a:ext cx="1614011" cy="1176099"/>
          </a:xfrm>
          <a:prstGeom prst="rect">
            <a:avLst/>
          </a:prstGeom>
        </p:spPr>
      </p:pic>
      <p:pic>
        <p:nvPicPr>
          <p:cNvPr id="4" name="Image 1" descr="preencoded.png">    </p:cNvPr>
          <p:cNvPicPr>
            <a:picLocks noChangeAspect="1"/>
          </p:cNvPicPr>
          <p:nvPr/>
        </p:nvPicPr>
        <p:blipFill>
          <a:blip r:embed="rId2"/>
          <a:stretch>
            <a:fillRect/>
          </a:stretch>
        </p:blipFill>
        <p:spPr>
          <a:xfrm>
            <a:off x="3910846" y="2322076"/>
            <a:ext cx="287060" cy="358735"/>
          </a:xfrm>
          <a:prstGeom prst="rect">
            <a:avLst/>
          </a:prstGeom>
        </p:spPr>
      </p:pic>
      <p:sp>
        <p:nvSpPr>
          <p:cNvPr id="5" name="Text 1"/>
          <p:cNvSpPr/>
          <p:nvPr/>
        </p:nvSpPr>
        <p:spPr>
          <a:xfrm>
            <a:off x="5065514" y="197179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Consistent Naming</a:t>
            </a:r>
            <a:endParaRPr lang="en-US" sz="2000" dirty="0"/>
          </a:p>
        </p:txBody>
      </p:sp>
      <p:sp>
        <p:nvSpPr>
          <p:cNvPr id="6" name="Text 2"/>
          <p:cNvSpPr/>
          <p:nvPr/>
        </p:nvSpPr>
        <p:spPr>
          <a:xfrm>
            <a:off x="5065514" y="2413040"/>
            <a:ext cx="5940147"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Use clear, consistent naming conventions for files and folders</a:t>
            </a:r>
            <a:endParaRPr lang="en-US" sz="1600" dirty="0"/>
          </a:p>
        </p:txBody>
      </p:sp>
      <p:sp>
        <p:nvSpPr>
          <p:cNvPr id="7" name="Shape 3"/>
          <p:cNvSpPr/>
          <p:nvPr/>
        </p:nvSpPr>
        <p:spPr>
          <a:xfrm>
            <a:off x="4912400" y="2959775"/>
            <a:ext cx="8873252" cy="11430"/>
          </a:xfrm>
          <a:prstGeom prst="roundRect">
            <a:avLst>
              <a:gd name="adj" fmla="val 750139"/>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2440424" y="2994779"/>
            <a:ext cx="3228022" cy="1176099"/>
          </a:xfrm>
          <a:prstGeom prst="rect">
            <a:avLst/>
          </a:prstGeom>
        </p:spPr>
      </p:pic>
      <p:pic>
        <p:nvPicPr>
          <p:cNvPr id="9" name="Image 3" descr="preencoded.png">    </p:cNvPr>
          <p:cNvPicPr>
            <a:picLocks noChangeAspect="1"/>
          </p:cNvPicPr>
          <p:nvPr/>
        </p:nvPicPr>
        <p:blipFill>
          <a:blip r:embed="rId4"/>
          <a:stretch>
            <a:fillRect/>
          </a:stretch>
        </p:blipFill>
        <p:spPr>
          <a:xfrm>
            <a:off x="3910846" y="3403402"/>
            <a:ext cx="287060" cy="358735"/>
          </a:xfrm>
          <a:prstGeom prst="rect">
            <a:avLst/>
          </a:prstGeom>
        </p:spPr>
      </p:pic>
      <p:sp>
        <p:nvSpPr>
          <p:cNvPr id="10" name="Text 4"/>
          <p:cNvSpPr/>
          <p:nvPr/>
        </p:nvSpPr>
        <p:spPr>
          <a:xfrm>
            <a:off x="5872520" y="3198852"/>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Logical Grouping</a:t>
            </a:r>
            <a:endParaRPr lang="en-US" sz="2000" dirty="0"/>
          </a:p>
        </p:txBody>
      </p:sp>
      <p:sp>
        <p:nvSpPr>
          <p:cNvPr id="11" name="Text 5"/>
          <p:cNvSpPr/>
          <p:nvPr/>
        </p:nvSpPr>
        <p:spPr>
          <a:xfrm>
            <a:off x="5872520" y="3640098"/>
            <a:ext cx="4770477"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Group related files together in appropriate folders</a:t>
            </a:r>
            <a:endParaRPr lang="en-US" sz="1600" dirty="0"/>
          </a:p>
        </p:txBody>
      </p:sp>
      <p:sp>
        <p:nvSpPr>
          <p:cNvPr id="12" name="Shape 6"/>
          <p:cNvSpPr/>
          <p:nvPr/>
        </p:nvSpPr>
        <p:spPr>
          <a:xfrm>
            <a:off x="5719405" y="4186833"/>
            <a:ext cx="8066246" cy="11430"/>
          </a:xfrm>
          <a:prstGeom prst="roundRect">
            <a:avLst>
              <a:gd name="adj" fmla="val 750139"/>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1633418" y="4221837"/>
            <a:ext cx="4842034" cy="1176099"/>
          </a:xfrm>
          <a:prstGeom prst="rect">
            <a:avLst/>
          </a:prstGeom>
        </p:spPr>
      </p:pic>
      <p:pic>
        <p:nvPicPr>
          <p:cNvPr id="14" name="Image 5" descr="preencoded.png">    </p:cNvPr>
          <p:cNvPicPr>
            <a:picLocks noChangeAspect="1"/>
          </p:cNvPicPr>
          <p:nvPr/>
        </p:nvPicPr>
        <p:blipFill>
          <a:blip r:embed="rId6"/>
          <a:stretch>
            <a:fillRect/>
          </a:stretch>
        </p:blipFill>
        <p:spPr>
          <a:xfrm>
            <a:off x="3910846" y="4630460"/>
            <a:ext cx="287060" cy="358735"/>
          </a:xfrm>
          <a:prstGeom prst="rect">
            <a:avLst/>
          </a:prstGeom>
        </p:spPr>
      </p:pic>
      <p:sp>
        <p:nvSpPr>
          <p:cNvPr id="15" name="Text 7"/>
          <p:cNvSpPr/>
          <p:nvPr/>
        </p:nvSpPr>
        <p:spPr>
          <a:xfrm>
            <a:off x="6679525" y="442591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Modular Structure</a:t>
            </a:r>
            <a:endParaRPr lang="en-US" sz="2000" dirty="0"/>
          </a:p>
        </p:txBody>
      </p:sp>
      <p:sp>
        <p:nvSpPr>
          <p:cNvPr id="16" name="Text 8"/>
          <p:cNvSpPr/>
          <p:nvPr/>
        </p:nvSpPr>
        <p:spPr>
          <a:xfrm>
            <a:off x="6679525" y="4867156"/>
            <a:ext cx="491501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Organize code into reusable, independent modules</a:t>
            </a:r>
            <a:endParaRPr lang="en-US" sz="1600" dirty="0"/>
          </a:p>
        </p:txBody>
      </p:sp>
      <p:sp>
        <p:nvSpPr>
          <p:cNvPr id="17" name="Shape 9"/>
          <p:cNvSpPr/>
          <p:nvPr/>
        </p:nvSpPr>
        <p:spPr>
          <a:xfrm>
            <a:off x="6526411" y="5413891"/>
            <a:ext cx="7259241" cy="11430"/>
          </a:xfrm>
          <a:prstGeom prst="roundRect">
            <a:avLst>
              <a:gd name="adj" fmla="val 750139"/>
            </a:avLst>
          </a:prstGeom>
          <a:solidFill>
            <a:srgbClr val="E1C7B6"/>
          </a:solidFill>
          <a:ln/>
        </p:spPr>
      </p:sp>
      <p:pic>
        <p:nvPicPr>
          <p:cNvPr id="18" name="Image 6" descr="preencoded.png">    </p:cNvPr>
          <p:cNvPicPr>
            <a:picLocks noChangeAspect="1"/>
          </p:cNvPicPr>
          <p:nvPr/>
        </p:nvPicPr>
        <p:blipFill>
          <a:blip r:embed="rId7"/>
          <a:stretch>
            <a:fillRect/>
          </a:stretch>
        </p:blipFill>
        <p:spPr>
          <a:xfrm>
            <a:off x="826294" y="5448895"/>
            <a:ext cx="6456164" cy="1176099"/>
          </a:xfrm>
          <a:prstGeom prst="rect">
            <a:avLst/>
          </a:prstGeom>
        </p:spPr>
      </p:pic>
      <p:pic>
        <p:nvPicPr>
          <p:cNvPr id="19" name="Image 7" descr="preencoded.png">    </p:cNvPr>
          <p:cNvPicPr>
            <a:picLocks noChangeAspect="1"/>
          </p:cNvPicPr>
          <p:nvPr/>
        </p:nvPicPr>
        <p:blipFill>
          <a:blip r:embed="rId8"/>
          <a:stretch>
            <a:fillRect/>
          </a:stretch>
        </p:blipFill>
        <p:spPr>
          <a:xfrm>
            <a:off x="3910727" y="5857518"/>
            <a:ext cx="287060" cy="358735"/>
          </a:xfrm>
          <a:prstGeom prst="rect">
            <a:avLst/>
          </a:prstGeom>
        </p:spPr>
      </p:pic>
      <p:sp>
        <p:nvSpPr>
          <p:cNvPr id="20" name="Text 10"/>
          <p:cNvSpPr/>
          <p:nvPr/>
        </p:nvSpPr>
        <p:spPr>
          <a:xfrm>
            <a:off x="7486531" y="565296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Documentation</a:t>
            </a:r>
            <a:endParaRPr lang="en-US" sz="2000" dirty="0"/>
          </a:p>
        </p:txBody>
      </p:sp>
      <p:sp>
        <p:nvSpPr>
          <p:cNvPr id="21" name="Text 11"/>
          <p:cNvSpPr/>
          <p:nvPr/>
        </p:nvSpPr>
        <p:spPr>
          <a:xfrm>
            <a:off x="7486531" y="6094214"/>
            <a:ext cx="525780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Maintain clear documentation of your project structure</a:t>
            </a:r>
            <a:endParaRPr lang="en-US" sz="1600" dirty="0"/>
          </a:p>
        </p:txBody>
      </p:sp>
      <p:sp>
        <p:nvSpPr>
          <p:cNvPr id="22" name="Text 12"/>
          <p:cNvSpPr/>
          <p:nvPr/>
        </p:nvSpPr>
        <p:spPr>
          <a:xfrm>
            <a:off x="793790" y="6854547"/>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Following these best practices will help ensure your React Native project remains organized and maintainable as it grows. A well-structured project saves development time and reduces the learning curve for new team members.</a:t>
            </a:r>
            <a:endParaRPr lang="en-US" sz="1600" dirty="0"/>
          </a:p>
        </p:txBody>
      </p:sp>
      <p:pic>
        <p:nvPicPr>
          <p:cNvPr id="23"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6160"/>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Key Takeaways</a:t>
            </a:r>
            <a:endParaRPr lang="en-US" sz="3550" dirty="0"/>
          </a:p>
        </p:txBody>
      </p:sp>
      <p:sp>
        <p:nvSpPr>
          <p:cNvPr id="4" name="Text 1"/>
          <p:cNvSpPr/>
          <p:nvPr/>
        </p:nvSpPr>
        <p:spPr>
          <a:xfrm>
            <a:off x="6280190" y="1636038"/>
            <a:ext cx="3642122" cy="598765"/>
          </a:xfrm>
          <a:prstGeom prst="rect">
            <a:avLst/>
          </a:prstGeom>
          <a:noFill/>
          <a:ln/>
        </p:spPr>
        <p:txBody>
          <a:bodyPr wrap="none" lIns="0" tIns="0" rIns="0" bIns="0" rtlCol="0" anchor="t"/>
          <a:lstStyle/>
          <a:p>
            <a:pPr algn="ctr" indent="0" marL="0">
              <a:lnSpc>
                <a:spcPts val="4700"/>
              </a:lnSpc>
              <a:buNone/>
            </a:pPr>
            <a:r>
              <a:rPr lang="en-US" sz="4700" b="1" dirty="0">
                <a:solidFill>
                  <a:srgbClr val="000000"/>
                </a:solidFill>
                <a:latin typeface="Inter Bold" pitchFamily="34" charset="0"/>
                <a:ea typeface="Inter Bold" pitchFamily="34" charset="-122"/>
                <a:cs typeface="Inter Bold" pitchFamily="34" charset="-120"/>
              </a:rPr>
              <a:t>2</a:t>
            </a:r>
            <a:endParaRPr lang="en-US" sz="4700" dirty="0"/>
          </a:p>
        </p:txBody>
      </p:sp>
      <p:sp>
        <p:nvSpPr>
          <p:cNvPr id="5" name="Text 2"/>
          <p:cNvSpPr/>
          <p:nvPr/>
        </p:nvSpPr>
        <p:spPr>
          <a:xfrm>
            <a:off x="6967061" y="2461617"/>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Expo Commands</a:t>
            </a:r>
            <a:endParaRPr lang="en-US" sz="1750" dirty="0"/>
          </a:p>
        </p:txBody>
      </p:sp>
      <p:sp>
        <p:nvSpPr>
          <p:cNvPr id="6" name="Text 3"/>
          <p:cNvSpPr/>
          <p:nvPr/>
        </p:nvSpPr>
        <p:spPr>
          <a:xfrm>
            <a:off x="6280190" y="2853928"/>
            <a:ext cx="3642122" cy="580549"/>
          </a:xfrm>
          <a:prstGeom prst="rect">
            <a:avLst/>
          </a:prstGeom>
          <a:noFill/>
          <a:ln/>
        </p:spPr>
        <p:txBody>
          <a:bodyPr wrap="square" lIns="0" tIns="0" rIns="0" bIns="0" rtlCol="0" anchor="t"/>
          <a:lstStyle/>
          <a:p>
            <a:pPr algn="ctr" indent="0" marL="0">
              <a:lnSpc>
                <a:spcPts val="2250"/>
              </a:lnSpc>
              <a:buNone/>
            </a:pPr>
            <a:r>
              <a:rPr lang="en-US" sz="1400" dirty="0">
                <a:solidFill>
                  <a:srgbClr val="000000"/>
                </a:solidFill>
                <a:latin typeface="Inter" pitchFamily="34" charset="0"/>
                <a:ea typeface="Inter" pitchFamily="34" charset="-122"/>
                <a:cs typeface="Inter" pitchFamily="34" charset="-120"/>
              </a:rPr>
              <a:t>Different commands create different project structures based on your needs</a:t>
            </a:r>
            <a:endParaRPr lang="en-US" sz="1400" dirty="0"/>
          </a:p>
        </p:txBody>
      </p:sp>
      <p:sp>
        <p:nvSpPr>
          <p:cNvPr id="7" name="Text 4"/>
          <p:cNvSpPr/>
          <p:nvPr/>
        </p:nvSpPr>
        <p:spPr>
          <a:xfrm>
            <a:off x="10194488" y="1636038"/>
            <a:ext cx="3642122" cy="598765"/>
          </a:xfrm>
          <a:prstGeom prst="rect">
            <a:avLst/>
          </a:prstGeom>
          <a:noFill/>
          <a:ln/>
        </p:spPr>
        <p:txBody>
          <a:bodyPr wrap="none" lIns="0" tIns="0" rIns="0" bIns="0" rtlCol="0" anchor="t"/>
          <a:lstStyle/>
          <a:p>
            <a:pPr algn="ctr" indent="0" marL="0">
              <a:lnSpc>
                <a:spcPts val="4700"/>
              </a:lnSpc>
              <a:buNone/>
            </a:pPr>
            <a:r>
              <a:rPr lang="en-US" sz="4700" b="1" dirty="0">
                <a:solidFill>
                  <a:srgbClr val="000000"/>
                </a:solidFill>
                <a:latin typeface="Inter Bold" pitchFamily="34" charset="0"/>
                <a:ea typeface="Inter Bold" pitchFamily="34" charset="-122"/>
                <a:cs typeface="Inter Bold" pitchFamily="34" charset="-120"/>
              </a:rPr>
              <a:t>10+</a:t>
            </a:r>
            <a:endParaRPr lang="en-US" sz="4700" dirty="0"/>
          </a:p>
        </p:txBody>
      </p:sp>
      <p:sp>
        <p:nvSpPr>
          <p:cNvPr id="8" name="Text 5"/>
          <p:cNvSpPr/>
          <p:nvPr/>
        </p:nvSpPr>
        <p:spPr>
          <a:xfrm>
            <a:off x="10881360" y="2461617"/>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Essential Files</a:t>
            </a:r>
            <a:endParaRPr lang="en-US" sz="1750" dirty="0"/>
          </a:p>
        </p:txBody>
      </p:sp>
      <p:sp>
        <p:nvSpPr>
          <p:cNvPr id="9" name="Text 6"/>
          <p:cNvSpPr/>
          <p:nvPr/>
        </p:nvSpPr>
        <p:spPr>
          <a:xfrm>
            <a:off x="10194488" y="2853928"/>
            <a:ext cx="3642122" cy="580549"/>
          </a:xfrm>
          <a:prstGeom prst="rect">
            <a:avLst/>
          </a:prstGeom>
          <a:noFill/>
          <a:ln/>
        </p:spPr>
        <p:txBody>
          <a:bodyPr wrap="square" lIns="0" tIns="0" rIns="0" bIns="0" rtlCol="0" anchor="t"/>
          <a:lstStyle/>
          <a:p>
            <a:pPr algn="ctr" indent="0" marL="0">
              <a:lnSpc>
                <a:spcPts val="2250"/>
              </a:lnSpc>
              <a:buNone/>
            </a:pPr>
            <a:r>
              <a:rPr lang="en-US" sz="1400" dirty="0">
                <a:solidFill>
                  <a:srgbClr val="000000"/>
                </a:solidFill>
                <a:latin typeface="Inter" pitchFamily="34" charset="0"/>
                <a:ea typeface="Inter" pitchFamily="34" charset="-122"/>
                <a:cs typeface="Inter" pitchFamily="34" charset="-120"/>
              </a:rPr>
              <a:t>Understanding key files and folders improves development efficiency</a:t>
            </a:r>
            <a:endParaRPr lang="en-US" sz="1400" dirty="0"/>
          </a:p>
        </p:txBody>
      </p:sp>
      <p:sp>
        <p:nvSpPr>
          <p:cNvPr id="10" name="Text 7"/>
          <p:cNvSpPr/>
          <p:nvPr/>
        </p:nvSpPr>
        <p:spPr>
          <a:xfrm>
            <a:off x="8237339" y="4069556"/>
            <a:ext cx="3642122" cy="598765"/>
          </a:xfrm>
          <a:prstGeom prst="rect">
            <a:avLst/>
          </a:prstGeom>
          <a:noFill/>
          <a:ln/>
        </p:spPr>
        <p:txBody>
          <a:bodyPr wrap="none" lIns="0" tIns="0" rIns="0" bIns="0" rtlCol="0" anchor="t"/>
          <a:lstStyle/>
          <a:p>
            <a:pPr algn="ctr" indent="0" marL="0">
              <a:lnSpc>
                <a:spcPts val="4700"/>
              </a:lnSpc>
              <a:buNone/>
            </a:pPr>
            <a:r>
              <a:rPr lang="en-US" sz="4700" b="1" dirty="0">
                <a:solidFill>
                  <a:srgbClr val="000000"/>
                </a:solidFill>
                <a:latin typeface="Inter Bold" pitchFamily="34" charset="0"/>
                <a:ea typeface="Inter Bold" pitchFamily="34" charset="-122"/>
                <a:cs typeface="Inter Bold" pitchFamily="34" charset="-120"/>
              </a:rPr>
              <a:t>4</a:t>
            </a:r>
            <a:endParaRPr lang="en-US" sz="4700" dirty="0"/>
          </a:p>
        </p:txBody>
      </p:sp>
      <p:sp>
        <p:nvSpPr>
          <p:cNvPr id="11" name="Text 8"/>
          <p:cNvSpPr/>
          <p:nvPr/>
        </p:nvSpPr>
        <p:spPr>
          <a:xfrm>
            <a:off x="8924211" y="4895136"/>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Core Folders</a:t>
            </a:r>
            <a:endParaRPr lang="en-US" sz="1750" dirty="0"/>
          </a:p>
        </p:txBody>
      </p:sp>
      <p:sp>
        <p:nvSpPr>
          <p:cNvPr id="12" name="Text 9"/>
          <p:cNvSpPr/>
          <p:nvPr/>
        </p:nvSpPr>
        <p:spPr>
          <a:xfrm>
            <a:off x="8237339" y="5287447"/>
            <a:ext cx="3642122" cy="580549"/>
          </a:xfrm>
          <a:prstGeom prst="rect">
            <a:avLst/>
          </a:prstGeom>
          <a:noFill/>
          <a:ln/>
        </p:spPr>
        <p:txBody>
          <a:bodyPr wrap="square" lIns="0" tIns="0" rIns="0" bIns="0" rtlCol="0" anchor="t"/>
          <a:lstStyle/>
          <a:p>
            <a:pPr algn="ctr" indent="0" marL="0">
              <a:lnSpc>
                <a:spcPts val="2250"/>
              </a:lnSpc>
              <a:buNone/>
            </a:pPr>
            <a:r>
              <a:rPr lang="en-US" sz="1400" dirty="0">
                <a:solidFill>
                  <a:srgbClr val="000000"/>
                </a:solidFill>
                <a:latin typeface="Inter" pitchFamily="34" charset="0"/>
                <a:ea typeface="Inter" pitchFamily="34" charset="-122"/>
                <a:cs typeface="Inter" pitchFamily="34" charset="-120"/>
              </a:rPr>
              <a:t>App, assets, components, and constants form the backbone of your project</a:t>
            </a:r>
            <a:endParaRPr lang="en-US" sz="1400" dirty="0"/>
          </a:p>
        </p:txBody>
      </p:sp>
      <p:sp>
        <p:nvSpPr>
          <p:cNvPr id="13" name="Text 10"/>
          <p:cNvSpPr/>
          <p:nvPr/>
        </p:nvSpPr>
        <p:spPr>
          <a:xfrm>
            <a:off x="6280190" y="6072068"/>
            <a:ext cx="7556421" cy="1451372"/>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A well-organized project structure is fundamental to successful React Native development. By understanding the purpose of each folder and file, you can create more maintainable, collaborative, and scalable applications. Whether you choose a comprehensive or minimal template, the principles of good organization remain the same.</a:t>
            </a:r>
            <a:endParaRPr lang="en-US" sz="1400" dirty="0"/>
          </a:p>
        </p:txBody>
      </p:sp>
      <p:pic>
        <p:nvPicPr>
          <p:cNvPr id="14"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1043"/>
            <a:ext cx="6718578"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Why Project Structure Matters</a:t>
            </a:r>
            <a:endParaRPr lang="en-US" sz="3550" dirty="0"/>
          </a:p>
        </p:txBody>
      </p:sp>
      <p:sp>
        <p:nvSpPr>
          <p:cNvPr id="4" name="Shape 1"/>
          <p:cNvSpPr/>
          <p:nvPr/>
        </p:nvSpPr>
        <p:spPr>
          <a:xfrm>
            <a:off x="793790" y="1560195"/>
            <a:ext cx="7556421" cy="1351002"/>
          </a:xfrm>
          <a:prstGeom prst="roundRect">
            <a:avLst>
              <a:gd name="adj" fmla="val 5641"/>
            </a:avLst>
          </a:prstGeom>
          <a:solidFill>
            <a:srgbClr val="FBE1D0"/>
          </a:solidFill>
          <a:ln w="7620">
            <a:solidFill>
              <a:srgbClr val="E1C7B6"/>
            </a:solidFill>
            <a:prstDash val="solid"/>
          </a:ln>
        </p:spPr>
      </p:sp>
      <p:sp>
        <p:nvSpPr>
          <p:cNvPr id="5" name="Text 2"/>
          <p:cNvSpPr/>
          <p:nvPr/>
        </p:nvSpPr>
        <p:spPr>
          <a:xfrm>
            <a:off x="982861" y="1749266"/>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Organization</a:t>
            </a:r>
            <a:endParaRPr lang="en-US" sz="1750" dirty="0"/>
          </a:p>
        </p:txBody>
      </p:sp>
      <p:sp>
        <p:nvSpPr>
          <p:cNvPr id="6" name="Text 3"/>
          <p:cNvSpPr/>
          <p:nvPr/>
        </p:nvSpPr>
        <p:spPr>
          <a:xfrm>
            <a:off x="982861" y="2141577"/>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A well-structured project makes it easier to locate specific components and functionality, reducing development time.</a:t>
            </a:r>
            <a:endParaRPr lang="en-US" sz="1400" dirty="0"/>
          </a:p>
        </p:txBody>
      </p:sp>
      <p:sp>
        <p:nvSpPr>
          <p:cNvPr id="7" name="Shape 4"/>
          <p:cNvSpPr/>
          <p:nvPr/>
        </p:nvSpPr>
        <p:spPr>
          <a:xfrm>
            <a:off x="793790" y="3092648"/>
            <a:ext cx="7556421" cy="1351002"/>
          </a:xfrm>
          <a:prstGeom prst="roundRect">
            <a:avLst>
              <a:gd name="adj" fmla="val 5641"/>
            </a:avLst>
          </a:prstGeom>
          <a:solidFill>
            <a:srgbClr val="FBE1D0"/>
          </a:solidFill>
          <a:ln w="7620">
            <a:solidFill>
              <a:srgbClr val="E1C7B6"/>
            </a:solidFill>
            <a:prstDash val="solid"/>
          </a:ln>
        </p:spPr>
      </p:sp>
      <p:sp>
        <p:nvSpPr>
          <p:cNvPr id="8" name="Text 5"/>
          <p:cNvSpPr/>
          <p:nvPr/>
        </p:nvSpPr>
        <p:spPr>
          <a:xfrm>
            <a:off x="982861" y="3281720"/>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Maintainability</a:t>
            </a:r>
            <a:endParaRPr lang="en-US" sz="1750" dirty="0"/>
          </a:p>
        </p:txBody>
      </p:sp>
      <p:sp>
        <p:nvSpPr>
          <p:cNvPr id="9" name="Text 6"/>
          <p:cNvSpPr/>
          <p:nvPr/>
        </p:nvSpPr>
        <p:spPr>
          <a:xfrm>
            <a:off x="982861" y="3674031"/>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Proper organization ensures code can be maintained and updated efficiently as your application grows.</a:t>
            </a:r>
            <a:endParaRPr lang="en-US" sz="1400" dirty="0"/>
          </a:p>
        </p:txBody>
      </p:sp>
      <p:sp>
        <p:nvSpPr>
          <p:cNvPr id="10" name="Shape 7"/>
          <p:cNvSpPr/>
          <p:nvPr/>
        </p:nvSpPr>
        <p:spPr>
          <a:xfrm>
            <a:off x="793790" y="4625102"/>
            <a:ext cx="7556421" cy="1351002"/>
          </a:xfrm>
          <a:prstGeom prst="roundRect">
            <a:avLst>
              <a:gd name="adj" fmla="val 5641"/>
            </a:avLst>
          </a:prstGeom>
          <a:solidFill>
            <a:srgbClr val="FBE1D0"/>
          </a:solidFill>
          <a:ln w="7620">
            <a:solidFill>
              <a:srgbClr val="E1C7B6"/>
            </a:solidFill>
            <a:prstDash val="solid"/>
          </a:ln>
        </p:spPr>
      </p:sp>
      <p:sp>
        <p:nvSpPr>
          <p:cNvPr id="11" name="Text 8"/>
          <p:cNvSpPr/>
          <p:nvPr/>
        </p:nvSpPr>
        <p:spPr>
          <a:xfrm>
            <a:off x="982861" y="4814173"/>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Collaboration</a:t>
            </a:r>
            <a:endParaRPr lang="en-US" sz="1750" dirty="0"/>
          </a:p>
        </p:txBody>
      </p:sp>
      <p:sp>
        <p:nvSpPr>
          <p:cNvPr id="12" name="Text 9"/>
          <p:cNvSpPr/>
          <p:nvPr/>
        </p:nvSpPr>
        <p:spPr>
          <a:xfrm>
            <a:off x="982861" y="5206484"/>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Consistent structure helps team members understand the codebase quickly and work together effectively.</a:t>
            </a:r>
            <a:endParaRPr lang="en-US" sz="1400" dirty="0"/>
          </a:p>
        </p:txBody>
      </p:sp>
      <p:sp>
        <p:nvSpPr>
          <p:cNvPr id="13" name="Shape 10"/>
          <p:cNvSpPr/>
          <p:nvPr/>
        </p:nvSpPr>
        <p:spPr>
          <a:xfrm>
            <a:off x="793790" y="6157555"/>
            <a:ext cx="7556421" cy="1351002"/>
          </a:xfrm>
          <a:prstGeom prst="roundRect">
            <a:avLst>
              <a:gd name="adj" fmla="val 5641"/>
            </a:avLst>
          </a:prstGeom>
          <a:solidFill>
            <a:srgbClr val="FBE1D0"/>
          </a:solidFill>
          <a:ln w="7620">
            <a:solidFill>
              <a:srgbClr val="E1C7B6"/>
            </a:solidFill>
            <a:prstDash val="solid"/>
          </a:ln>
        </p:spPr>
      </p:sp>
      <p:sp>
        <p:nvSpPr>
          <p:cNvPr id="14" name="Text 11"/>
          <p:cNvSpPr/>
          <p:nvPr/>
        </p:nvSpPr>
        <p:spPr>
          <a:xfrm>
            <a:off x="982861" y="6346627"/>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Scalability</a:t>
            </a:r>
            <a:endParaRPr lang="en-US" sz="1750" dirty="0"/>
          </a:p>
        </p:txBody>
      </p:sp>
      <p:sp>
        <p:nvSpPr>
          <p:cNvPr id="15" name="Text 12"/>
          <p:cNvSpPr/>
          <p:nvPr/>
        </p:nvSpPr>
        <p:spPr>
          <a:xfrm>
            <a:off x="982861" y="6738938"/>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A thoughtful structure allows your application to grow without becoming unwieldy or difficult to navigate.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115032"/>
            <a:ext cx="6493193"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Creating Projects with Expo</a:t>
            </a:r>
            <a:endParaRPr lang="en-US" sz="3750" dirty="0"/>
          </a:p>
        </p:txBody>
      </p:sp>
      <p:sp>
        <p:nvSpPr>
          <p:cNvPr id="4" name="Shape 1"/>
          <p:cNvSpPr/>
          <p:nvPr/>
        </p:nvSpPr>
        <p:spPr>
          <a:xfrm>
            <a:off x="7303770" y="4006691"/>
            <a:ext cx="22860" cy="2684264"/>
          </a:xfrm>
          <a:prstGeom prst="roundRect">
            <a:avLst>
              <a:gd name="adj" fmla="val 354232"/>
            </a:avLst>
          </a:prstGeom>
          <a:solidFill>
            <a:srgbClr val="E1C7B6"/>
          </a:solidFill>
          <a:ln/>
        </p:spPr>
      </p:sp>
      <p:sp>
        <p:nvSpPr>
          <p:cNvPr id="5" name="Shape 2"/>
          <p:cNvSpPr/>
          <p:nvPr/>
        </p:nvSpPr>
        <p:spPr>
          <a:xfrm>
            <a:off x="6542782" y="4428887"/>
            <a:ext cx="578406" cy="22860"/>
          </a:xfrm>
          <a:prstGeom prst="roundRect">
            <a:avLst>
              <a:gd name="adj" fmla="val 354232"/>
            </a:avLst>
          </a:prstGeom>
          <a:solidFill>
            <a:srgbClr val="E1C7B6"/>
          </a:solidFill>
          <a:ln/>
        </p:spPr>
      </p:sp>
      <p:sp>
        <p:nvSpPr>
          <p:cNvPr id="6" name="Shape 3"/>
          <p:cNvSpPr/>
          <p:nvPr/>
        </p:nvSpPr>
        <p:spPr>
          <a:xfrm>
            <a:off x="7098328" y="4223504"/>
            <a:ext cx="433745" cy="433745"/>
          </a:xfrm>
          <a:prstGeom prst="roundRect">
            <a:avLst>
              <a:gd name="adj" fmla="val 18669"/>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7170539" y="4259580"/>
            <a:ext cx="289203" cy="361474"/>
          </a:xfrm>
          <a:prstGeom prst="rect">
            <a:avLst/>
          </a:prstGeom>
        </p:spPr>
      </p:pic>
      <p:sp>
        <p:nvSpPr>
          <p:cNvPr id="8" name="Text 4"/>
          <p:cNvSpPr/>
          <p:nvPr/>
        </p:nvSpPr>
        <p:spPr>
          <a:xfrm>
            <a:off x="2959537" y="4199453"/>
            <a:ext cx="3391733"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npx create-expo-app@latest</a:t>
            </a:r>
            <a:endParaRPr lang="en-US" sz="1850" dirty="0"/>
          </a:p>
        </p:txBody>
      </p:sp>
      <p:sp>
        <p:nvSpPr>
          <p:cNvPr id="9" name="Text 5"/>
          <p:cNvSpPr/>
          <p:nvPr/>
        </p:nvSpPr>
        <p:spPr>
          <a:xfrm>
            <a:off x="793790" y="4616291"/>
            <a:ext cx="5557480" cy="616744"/>
          </a:xfrm>
          <a:prstGeom prst="rect">
            <a:avLst/>
          </a:prstGeom>
          <a:noFill/>
          <a:ln/>
        </p:spPr>
        <p:txBody>
          <a:bodyPr wrap="squar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Creates a comprehensive project structure with organized folders for different aspects of development</a:t>
            </a:r>
            <a:endParaRPr lang="en-US" sz="1500" dirty="0"/>
          </a:p>
        </p:txBody>
      </p:sp>
      <p:sp>
        <p:nvSpPr>
          <p:cNvPr id="10" name="Shape 6"/>
          <p:cNvSpPr/>
          <p:nvPr/>
        </p:nvSpPr>
        <p:spPr>
          <a:xfrm>
            <a:off x="7509212" y="5392817"/>
            <a:ext cx="578406" cy="22860"/>
          </a:xfrm>
          <a:prstGeom prst="roundRect">
            <a:avLst>
              <a:gd name="adj" fmla="val 354232"/>
            </a:avLst>
          </a:prstGeom>
          <a:solidFill>
            <a:srgbClr val="E1C7B6"/>
          </a:solidFill>
          <a:ln/>
        </p:spPr>
      </p:sp>
      <p:sp>
        <p:nvSpPr>
          <p:cNvPr id="11" name="Shape 7"/>
          <p:cNvSpPr/>
          <p:nvPr/>
        </p:nvSpPr>
        <p:spPr>
          <a:xfrm>
            <a:off x="7098328" y="5187434"/>
            <a:ext cx="433745" cy="433745"/>
          </a:xfrm>
          <a:prstGeom prst="roundRect">
            <a:avLst>
              <a:gd name="adj" fmla="val 18669"/>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7170539" y="5223510"/>
            <a:ext cx="289203" cy="361474"/>
          </a:xfrm>
          <a:prstGeom prst="rect">
            <a:avLst/>
          </a:prstGeom>
        </p:spPr>
      </p:pic>
      <p:sp>
        <p:nvSpPr>
          <p:cNvPr id="13" name="Text 8"/>
          <p:cNvSpPr/>
          <p:nvPr/>
        </p:nvSpPr>
        <p:spPr>
          <a:xfrm>
            <a:off x="8279130" y="5163383"/>
            <a:ext cx="5557480" cy="602456"/>
          </a:xfrm>
          <a:prstGeom prst="rect">
            <a:avLst/>
          </a:prstGeom>
          <a:noFill/>
          <a:ln/>
        </p:spPr>
        <p:txBody>
          <a:bodyPr wrap="squar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npx create-expo-app anotherapp --template blank</a:t>
            </a:r>
            <a:endParaRPr lang="en-US" sz="1850" dirty="0"/>
          </a:p>
        </p:txBody>
      </p:sp>
      <p:sp>
        <p:nvSpPr>
          <p:cNvPr id="14" name="Text 9"/>
          <p:cNvSpPr/>
          <p:nvPr/>
        </p:nvSpPr>
        <p:spPr>
          <a:xfrm>
            <a:off x="8279130" y="5881449"/>
            <a:ext cx="5557480"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Creates a minimal project structure with fewer files and folders for simpler applications</a:t>
            </a:r>
            <a:endParaRPr lang="en-US" sz="1500" dirty="0"/>
          </a:p>
        </p:txBody>
      </p:sp>
      <p:sp>
        <p:nvSpPr>
          <p:cNvPr id="15" name="Text 10"/>
          <p:cNvSpPr/>
          <p:nvPr/>
        </p:nvSpPr>
        <p:spPr>
          <a:xfrm>
            <a:off x="793790" y="6907768"/>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Expo commands help you initialize React Native projects with predefined structures. The npx tool allows you to run npm packages without installing them globally on your system, making project setup more efficient.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2378" y="283488"/>
            <a:ext cx="3621524" cy="7662624"/>
          </a:xfrm>
          <a:prstGeom prst="rect">
            <a:avLst/>
          </a:prstGeom>
        </p:spPr>
      </p:pic>
      <p:sp>
        <p:nvSpPr>
          <p:cNvPr id="4" name="Text 0"/>
          <p:cNvSpPr/>
          <p:nvPr/>
        </p:nvSpPr>
        <p:spPr>
          <a:xfrm>
            <a:off x="6280190" y="2208252"/>
            <a:ext cx="642366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Full Template Structure</a:t>
            </a:r>
            <a:endParaRPr lang="en-US" sz="4450" dirty="0"/>
          </a:p>
        </p:txBody>
      </p:sp>
      <p:sp>
        <p:nvSpPr>
          <p:cNvPr id="5" name="Text 1"/>
          <p:cNvSpPr/>
          <p:nvPr/>
        </p:nvSpPr>
        <p:spPr>
          <a:xfrm>
            <a:off x="6280190" y="3257193"/>
            <a:ext cx="286083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Command Execution</a:t>
            </a:r>
            <a:endParaRPr lang="en-US" sz="2200" dirty="0"/>
          </a:p>
        </p:txBody>
      </p:sp>
      <p:sp>
        <p:nvSpPr>
          <p:cNvPr id="6" name="Text 2"/>
          <p:cNvSpPr/>
          <p:nvPr/>
        </p:nvSpPr>
        <p:spPr>
          <a:xfrm>
            <a:off x="6280190" y="395168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Running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npx create-expo-app@latest</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without templates generates a comprehensive project structure with all standard files and folders.</a:t>
            </a:r>
            <a:endParaRPr lang="en-US" sz="1750" dirty="0"/>
          </a:p>
        </p:txBody>
      </p:sp>
      <p:sp>
        <p:nvSpPr>
          <p:cNvPr id="7" name="Text 3"/>
          <p:cNvSpPr/>
          <p:nvPr/>
        </p:nvSpPr>
        <p:spPr>
          <a:xfrm>
            <a:off x="6280190" y="493264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This full template includes configuration files, assets directory, and component organization designed to support complex application development from the start.</a:t>
            </a:r>
            <a:endParaRPr lang="en-US" sz="1750" dirty="0"/>
          </a:p>
        </p:txBody>
      </p:sp>
      <p:pic>
        <p:nvPicPr>
          <p:cNvPr id="8" name="Image 2" descr="preencoded.png">    </p:cNvPr>
          <p:cNvPicPr>
            <a:picLocks noChangeAspect="1"/>
          </p:cNvPicPr>
          <p:nvPr/>
        </p:nvPicPr>
        <p:blipFill>
          <a:blip r:embed="rId3"/>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0033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.expo Folder</a:t>
            </a:r>
            <a:endParaRPr lang="en-US" sz="4450" dirty="0"/>
          </a:p>
        </p:txBody>
      </p:sp>
      <p:sp>
        <p:nvSpPr>
          <p:cNvPr id="4" name="Shape 1"/>
          <p:cNvSpPr/>
          <p:nvPr/>
        </p:nvSpPr>
        <p:spPr>
          <a:xfrm>
            <a:off x="793790" y="4904423"/>
            <a:ext cx="510302" cy="510302"/>
          </a:xfrm>
          <a:prstGeom prst="roundRect">
            <a:avLst>
              <a:gd name="adj" fmla="val 18669"/>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78860" y="4946928"/>
            <a:ext cx="340162" cy="425291"/>
          </a:xfrm>
          <a:prstGeom prst="rect">
            <a:avLst/>
          </a:prstGeom>
        </p:spPr>
      </p:pic>
      <p:sp>
        <p:nvSpPr>
          <p:cNvPr id="6" name="Text 2"/>
          <p:cNvSpPr/>
          <p:nvPr/>
        </p:nvSpPr>
        <p:spPr>
          <a:xfrm>
            <a:off x="1530906" y="4904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Internal Directory</a:t>
            </a:r>
            <a:endParaRPr lang="en-US" sz="2200" dirty="0"/>
          </a:p>
        </p:txBody>
      </p:sp>
      <p:sp>
        <p:nvSpPr>
          <p:cNvPr id="7" name="Text 3"/>
          <p:cNvSpPr/>
          <p:nvPr/>
        </p:nvSpPr>
        <p:spPr>
          <a:xfrm>
            <a:off x="1530906" y="5394841"/>
            <a:ext cx="345924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Developed by Expo as an internal directory specifically for the project</a:t>
            </a:r>
            <a:endParaRPr lang="en-US" sz="1750" dirty="0"/>
          </a:p>
        </p:txBody>
      </p:sp>
      <p:sp>
        <p:nvSpPr>
          <p:cNvPr id="8" name="Shape 4"/>
          <p:cNvSpPr/>
          <p:nvPr/>
        </p:nvSpPr>
        <p:spPr>
          <a:xfrm>
            <a:off x="5216962" y="4904423"/>
            <a:ext cx="510302" cy="510302"/>
          </a:xfrm>
          <a:prstGeom prst="roundRect">
            <a:avLst>
              <a:gd name="adj" fmla="val 18669"/>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5302032" y="4946928"/>
            <a:ext cx="340162" cy="425291"/>
          </a:xfrm>
          <a:prstGeom prst="rect">
            <a:avLst/>
          </a:prstGeom>
        </p:spPr>
      </p:pic>
      <p:sp>
        <p:nvSpPr>
          <p:cNvPr id="10" name="Text 5"/>
          <p:cNvSpPr/>
          <p:nvPr/>
        </p:nvSpPr>
        <p:spPr>
          <a:xfrm>
            <a:off x="5954078" y="4904423"/>
            <a:ext cx="306538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Configuration Storage</a:t>
            </a:r>
            <a:endParaRPr lang="en-US" sz="2200" dirty="0"/>
          </a:p>
        </p:txBody>
      </p:sp>
      <p:sp>
        <p:nvSpPr>
          <p:cNvPr id="11" name="Text 6"/>
          <p:cNvSpPr/>
          <p:nvPr/>
        </p:nvSpPr>
        <p:spPr>
          <a:xfrm>
            <a:off x="5954078" y="5394841"/>
            <a:ext cx="345924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Contains configurations specific to your development environment</a:t>
            </a:r>
            <a:endParaRPr lang="en-US" sz="1750" dirty="0"/>
          </a:p>
        </p:txBody>
      </p:sp>
      <p:sp>
        <p:nvSpPr>
          <p:cNvPr id="12" name="Shape 7"/>
          <p:cNvSpPr/>
          <p:nvPr/>
        </p:nvSpPr>
        <p:spPr>
          <a:xfrm>
            <a:off x="9640133" y="4904423"/>
            <a:ext cx="510302" cy="510302"/>
          </a:xfrm>
          <a:prstGeom prst="roundRect">
            <a:avLst>
              <a:gd name="adj" fmla="val 18669"/>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9725204" y="4946928"/>
            <a:ext cx="340162" cy="425291"/>
          </a:xfrm>
          <a:prstGeom prst="rect">
            <a:avLst/>
          </a:prstGeom>
        </p:spPr>
      </p:pic>
      <p:sp>
        <p:nvSpPr>
          <p:cNvPr id="14" name="Text 8"/>
          <p:cNvSpPr/>
          <p:nvPr/>
        </p:nvSpPr>
        <p:spPr>
          <a:xfrm>
            <a:off x="10377249" y="4904423"/>
            <a:ext cx="332517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Automatic Management</a:t>
            </a:r>
            <a:endParaRPr lang="en-US" sz="2200" dirty="0"/>
          </a:p>
        </p:txBody>
      </p:sp>
      <p:sp>
        <p:nvSpPr>
          <p:cNvPr id="15" name="Text 9"/>
          <p:cNvSpPr/>
          <p:nvPr/>
        </p:nvSpPr>
        <p:spPr>
          <a:xfrm>
            <a:off x="10377249" y="5394841"/>
            <a:ext cx="345924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Managed automatically by Expo; developers don't interact with it directly</a:t>
            </a:r>
            <a:endParaRPr lang="en-US" sz="1750" dirty="0"/>
          </a:p>
        </p:txBody>
      </p:sp>
      <p:sp>
        <p:nvSpPr>
          <p:cNvPr id="16" name="Text 10"/>
          <p:cNvSpPr/>
          <p:nvPr/>
        </p:nvSpPr>
        <p:spPr>
          <a:xfrm>
            <a:off x="793790" y="673869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.expo folder serves as the backbone for Expo-specific configurations in your React Native project. While you won't need to modify its contents manually, it's crucial for the proper functioning of your Expo development environment.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682752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Core Application Folders</a:t>
            </a:r>
            <a:endParaRPr lang="en-US" sz="4450" dirty="0"/>
          </a:p>
        </p:txBody>
      </p:sp>
      <p:sp>
        <p:nvSpPr>
          <p:cNvPr id="3" name="Text 1"/>
          <p:cNvSpPr/>
          <p:nvPr/>
        </p:nvSpPr>
        <p:spPr>
          <a:xfrm>
            <a:off x="2197418" y="268009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App Folder</a:t>
            </a:r>
            <a:endParaRPr lang="en-US" sz="2200" dirty="0"/>
          </a:p>
        </p:txBody>
      </p:sp>
      <p:sp>
        <p:nvSpPr>
          <p:cNvPr id="4" name="Text 2"/>
          <p:cNvSpPr/>
          <p:nvPr/>
        </p:nvSpPr>
        <p:spPr>
          <a:xfrm>
            <a:off x="793790" y="3170515"/>
            <a:ext cx="4238863" cy="1088708"/>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Stores major application flow, core views, navigation bindings, and other top-level entities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665458"/>
            <a:ext cx="318968" cy="398621"/>
          </a:xfrm>
          <a:prstGeom prst="rect">
            <a:avLst/>
          </a:prstGeom>
        </p:spPr>
      </p:pic>
      <p:sp>
        <p:nvSpPr>
          <p:cNvPr id="7" name="Text 3"/>
          <p:cNvSpPr/>
          <p:nvPr/>
        </p:nvSpPr>
        <p:spPr>
          <a:xfrm>
            <a:off x="9597628" y="2680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Assets Folder</a:t>
            </a:r>
            <a:endParaRPr lang="en-US" sz="2200" dirty="0"/>
          </a:p>
        </p:txBody>
      </p:sp>
      <p:sp>
        <p:nvSpPr>
          <p:cNvPr id="8" name="Text 4"/>
          <p:cNvSpPr/>
          <p:nvPr/>
        </p:nvSpPr>
        <p:spPr>
          <a:xfrm>
            <a:off x="9597628" y="3170515"/>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Contains static content like images, fonts, and other media for your application</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665458"/>
            <a:ext cx="318968" cy="398621"/>
          </a:xfrm>
          <a:prstGeom prst="rect">
            <a:avLst/>
          </a:prstGeom>
        </p:spPr>
      </p:pic>
      <p:sp>
        <p:nvSpPr>
          <p:cNvPr id="11" name="Text 5"/>
          <p:cNvSpPr/>
          <p:nvPr/>
        </p:nvSpPr>
        <p:spPr>
          <a:xfrm>
            <a:off x="9597628" y="53141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Components Folder</a:t>
            </a:r>
            <a:endParaRPr lang="en-US" sz="2200" dirty="0"/>
          </a:p>
        </p:txBody>
      </p:sp>
      <p:sp>
        <p:nvSpPr>
          <p:cNvPr id="12" name="Text 6"/>
          <p:cNvSpPr/>
          <p:nvPr/>
        </p:nvSpPr>
        <p:spPr>
          <a:xfrm>
            <a:off x="9597628" y="5804535"/>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Groups reusable UI components to improve code reusability</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5327809"/>
            <a:ext cx="318968" cy="398621"/>
          </a:xfrm>
          <a:prstGeom prst="rect">
            <a:avLst/>
          </a:prstGeom>
        </p:spPr>
      </p:pic>
      <p:sp>
        <p:nvSpPr>
          <p:cNvPr id="15" name="Text 7"/>
          <p:cNvSpPr/>
          <p:nvPr/>
        </p:nvSpPr>
        <p:spPr>
          <a:xfrm>
            <a:off x="2197418" y="5132665"/>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Constants Folder</a:t>
            </a:r>
            <a:endParaRPr lang="en-US" sz="2200" dirty="0"/>
          </a:p>
        </p:txBody>
      </p:sp>
      <p:sp>
        <p:nvSpPr>
          <p:cNvPr id="16" name="Text 8"/>
          <p:cNvSpPr/>
          <p:nvPr/>
        </p:nvSpPr>
        <p:spPr>
          <a:xfrm>
            <a:off x="793790" y="5623084"/>
            <a:ext cx="4238863" cy="1088708"/>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Stores constant values and configuration settings for consistent application behavior</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5327809"/>
            <a:ext cx="318968" cy="398621"/>
          </a:xfrm>
          <a:prstGeom prst="rect">
            <a:avLst/>
          </a:prstGeom>
        </p:spPr>
      </p:pic>
      <p:pic>
        <p:nvPicPr>
          <p:cNvPr id="19"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645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Specialized Development Folders</a:t>
            </a:r>
            <a:endParaRPr lang="en-US" sz="4450" dirty="0"/>
          </a:p>
        </p:txBody>
      </p:sp>
      <p:pic>
        <p:nvPicPr>
          <p:cNvPr id="4" name="Image 1" descr="preencoded.png">    </p:cNvPr>
          <p:cNvPicPr>
            <a:picLocks noChangeAspect="1"/>
          </p:cNvPicPr>
          <p:nvPr/>
        </p:nvPicPr>
        <p:blipFill>
          <a:blip r:embed="rId2"/>
          <a:stretch>
            <a:fillRect/>
          </a:stretch>
        </p:blipFill>
        <p:spPr>
          <a:xfrm>
            <a:off x="793790" y="2904173"/>
            <a:ext cx="566976" cy="566976"/>
          </a:xfrm>
          <a:prstGeom prst="rect">
            <a:avLst/>
          </a:prstGeom>
        </p:spPr>
      </p:pic>
      <p:sp>
        <p:nvSpPr>
          <p:cNvPr id="5" name="Text 1"/>
          <p:cNvSpPr/>
          <p:nvPr/>
        </p:nvSpPr>
        <p:spPr>
          <a:xfrm>
            <a:off x="793790" y="3697962"/>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Hooks Folder</a:t>
            </a:r>
            <a:endParaRPr lang="en-US" sz="2200" dirty="0"/>
          </a:p>
        </p:txBody>
      </p:sp>
      <p:sp>
        <p:nvSpPr>
          <p:cNvPr id="6" name="Text 2"/>
          <p:cNvSpPr/>
          <p:nvPr/>
        </p:nvSpPr>
        <p:spPr>
          <a:xfrm>
            <a:off x="793790" y="4188381"/>
            <a:ext cx="2291953"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Contains utilities built with React Hooks that include reusable logic for state management, effects, and other functionalities</a:t>
            </a:r>
            <a:endParaRPr lang="en-US" sz="1750" dirty="0"/>
          </a:p>
        </p:txBody>
      </p:sp>
      <p:pic>
        <p:nvPicPr>
          <p:cNvPr id="7" name="Image 2" descr="preencoded.png">    </p:cNvPr>
          <p:cNvPicPr>
            <a:picLocks noChangeAspect="1"/>
          </p:cNvPicPr>
          <p:nvPr/>
        </p:nvPicPr>
        <p:blipFill>
          <a:blip r:embed="rId3"/>
          <a:stretch>
            <a:fillRect/>
          </a:stretch>
        </p:blipFill>
        <p:spPr>
          <a:xfrm>
            <a:off x="3425904" y="2904173"/>
            <a:ext cx="566976" cy="566976"/>
          </a:xfrm>
          <a:prstGeom prst="rect">
            <a:avLst/>
          </a:prstGeom>
        </p:spPr>
      </p:pic>
      <p:sp>
        <p:nvSpPr>
          <p:cNvPr id="8" name="Text 3"/>
          <p:cNvSpPr/>
          <p:nvPr/>
        </p:nvSpPr>
        <p:spPr>
          <a:xfrm>
            <a:off x="3425904" y="3697962"/>
            <a:ext cx="2292072"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node_modules Folder</a:t>
            </a:r>
            <a:endParaRPr lang="en-US" sz="2200" dirty="0"/>
          </a:p>
        </p:txBody>
      </p:sp>
      <p:sp>
        <p:nvSpPr>
          <p:cNvPr id="9" name="Text 4"/>
          <p:cNvSpPr/>
          <p:nvPr/>
        </p:nvSpPr>
        <p:spPr>
          <a:xfrm>
            <a:off x="3425904" y="4542711"/>
            <a:ext cx="2292072"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Includes all installed dependencies and packages required by your project, automatically managed by npm or Yarn</a:t>
            </a:r>
            <a:endParaRPr lang="en-US" sz="1750" dirty="0"/>
          </a:p>
        </p:txBody>
      </p:sp>
      <p:pic>
        <p:nvPicPr>
          <p:cNvPr id="10" name="Image 3" descr="preencoded.png">    </p:cNvPr>
          <p:cNvPicPr>
            <a:picLocks noChangeAspect="1"/>
          </p:cNvPicPr>
          <p:nvPr/>
        </p:nvPicPr>
        <p:blipFill>
          <a:blip r:embed="rId4"/>
          <a:stretch>
            <a:fillRect/>
          </a:stretch>
        </p:blipFill>
        <p:spPr>
          <a:xfrm>
            <a:off x="6058138" y="2904173"/>
            <a:ext cx="566976" cy="566976"/>
          </a:xfrm>
          <a:prstGeom prst="rect">
            <a:avLst/>
          </a:prstGeom>
        </p:spPr>
      </p:pic>
      <p:sp>
        <p:nvSpPr>
          <p:cNvPr id="11" name="Text 5"/>
          <p:cNvSpPr/>
          <p:nvPr/>
        </p:nvSpPr>
        <p:spPr>
          <a:xfrm>
            <a:off x="6058138" y="3697962"/>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Scripts Folder</a:t>
            </a:r>
            <a:endParaRPr lang="en-US" sz="2200" dirty="0"/>
          </a:p>
        </p:txBody>
      </p:sp>
      <p:sp>
        <p:nvSpPr>
          <p:cNvPr id="12" name="Text 6"/>
          <p:cNvSpPr/>
          <p:nvPr/>
        </p:nvSpPr>
        <p:spPr>
          <a:xfrm>
            <a:off x="6058138" y="4188381"/>
            <a:ext cx="2291953"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Stores script files that automate project responsibilities like build processes or deployment tasks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2590"/>
            <a:ext cx="735913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Configuration Files (Part 1)</a:t>
            </a:r>
            <a:endParaRPr lang="en-US" sz="4450" dirty="0"/>
          </a:p>
        </p:txBody>
      </p:sp>
      <p:pic>
        <p:nvPicPr>
          <p:cNvPr id="4" name="Image 1" descr="preencoded.png">    </p:cNvPr>
          <p:cNvPicPr>
            <a:picLocks noChangeAspect="1"/>
          </p:cNvPicPr>
          <p:nvPr/>
        </p:nvPicPr>
        <p:blipFill>
          <a:blip r:embed="rId2"/>
          <a:stretch>
            <a:fillRect/>
          </a:stretch>
        </p:blipFill>
        <p:spPr>
          <a:xfrm>
            <a:off x="793790" y="1771531"/>
            <a:ext cx="1134070" cy="2032754"/>
          </a:xfrm>
          <a:prstGeom prst="rect">
            <a:avLst/>
          </a:prstGeom>
        </p:spPr>
      </p:pic>
      <p:sp>
        <p:nvSpPr>
          <p:cNvPr id="5" name="Text 1"/>
          <p:cNvSpPr/>
          <p:nvPr/>
        </p:nvSpPr>
        <p:spPr>
          <a:xfrm>
            <a:off x="2268022" y="199834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.gitignore</a:t>
            </a:r>
            <a:endParaRPr lang="en-US" sz="2200" dirty="0"/>
          </a:p>
        </p:txBody>
      </p:sp>
      <p:sp>
        <p:nvSpPr>
          <p:cNvPr id="6" name="Text 2"/>
          <p:cNvSpPr/>
          <p:nvPr/>
        </p:nvSpPr>
        <p:spPr>
          <a:xfrm>
            <a:off x="2268022" y="2488763"/>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Determines which files and directories to exclude from version control in Git, such as node_modules, .expo/, and environment files</a:t>
            </a:r>
            <a:endParaRPr lang="en-US" sz="1750" dirty="0"/>
          </a:p>
        </p:txBody>
      </p:sp>
      <p:pic>
        <p:nvPicPr>
          <p:cNvPr id="7" name="Image 2" descr="preencoded.png">    </p:cNvPr>
          <p:cNvPicPr>
            <a:picLocks noChangeAspect="1"/>
          </p:cNvPicPr>
          <p:nvPr/>
        </p:nvPicPr>
        <p:blipFill>
          <a:blip r:embed="rId3"/>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babel.config.js</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Specifies how Babel should transpile your JavaScript files, allowing you to add or change plugins and presets</a:t>
            </a:r>
            <a:endParaRPr lang="en-US" sz="1750" dirty="0"/>
          </a:p>
        </p:txBody>
      </p:sp>
      <p:pic>
        <p:nvPicPr>
          <p:cNvPr id="10" name="Image 3" descr="preencoded.png">    </p:cNvPr>
          <p:cNvPicPr>
            <a:picLocks noChangeAspect="1"/>
          </p:cNvPicPr>
          <p:nvPr/>
        </p:nvPicPr>
        <p:blipFill>
          <a:blip r:embed="rId4"/>
          <a:stretch>
            <a:fillRect/>
          </a:stretch>
        </p:blipFill>
        <p:spPr>
          <a:xfrm>
            <a:off x="793790" y="5474137"/>
            <a:ext cx="1134070" cy="2032754"/>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expo-env.d.ts</a:t>
            </a:r>
            <a:endParaRPr lang="en-US" sz="2200" dirty="0"/>
          </a:p>
        </p:txBody>
      </p:sp>
      <p:sp>
        <p:nvSpPr>
          <p:cNvPr id="12" name="Text 6"/>
          <p:cNvSpPr/>
          <p:nvPr/>
        </p:nvSpPr>
        <p:spPr>
          <a:xfrm>
            <a:off x="2268022" y="6191369"/>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TypeScript declaration file that assigns types to Expo environment variables and other TypeScript-based configurations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0218" y="623173"/>
            <a:ext cx="7426762" cy="705564"/>
          </a:xfrm>
          <a:prstGeom prst="rect">
            <a:avLst/>
          </a:prstGeom>
          <a:noFill/>
          <a:ln/>
        </p:spPr>
        <p:txBody>
          <a:bodyPr wrap="none" lIns="0" tIns="0" rIns="0" bIns="0" rtlCol="0" anchor="t"/>
          <a:lstStyle/>
          <a:p>
            <a:pPr algn="l" indent="0" marL="0">
              <a:lnSpc>
                <a:spcPts val="5550"/>
              </a:lnSpc>
              <a:buNone/>
            </a:pPr>
            <a:r>
              <a:rPr lang="en-US" sz="4400" b="1" dirty="0">
                <a:solidFill>
                  <a:srgbClr val="000000"/>
                </a:solidFill>
                <a:latin typeface="Inter Bold" pitchFamily="34" charset="0"/>
                <a:ea typeface="Inter Bold" pitchFamily="34" charset="-122"/>
                <a:cs typeface="Inter Bold" pitchFamily="34" charset="-120"/>
              </a:rPr>
              <a:t>Configuration Files (Part 2)</a:t>
            </a:r>
            <a:endParaRPr lang="en-US" sz="4400" dirty="0"/>
          </a:p>
        </p:txBody>
      </p:sp>
      <p:sp>
        <p:nvSpPr>
          <p:cNvPr id="3" name="Shape 1"/>
          <p:cNvSpPr/>
          <p:nvPr/>
        </p:nvSpPr>
        <p:spPr>
          <a:xfrm>
            <a:off x="790218" y="1780222"/>
            <a:ext cx="2174915" cy="1300639"/>
          </a:xfrm>
          <a:prstGeom prst="roundRect">
            <a:avLst>
              <a:gd name="adj" fmla="val 7291"/>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18905" y="2232065"/>
            <a:ext cx="317421" cy="396835"/>
          </a:xfrm>
          <a:prstGeom prst="rect">
            <a:avLst/>
          </a:prstGeom>
        </p:spPr>
      </p:pic>
      <p:sp>
        <p:nvSpPr>
          <p:cNvPr id="5" name="Text 2"/>
          <p:cNvSpPr/>
          <p:nvPr/>
        </p:nvSpPr>
        <p:spPr>
          <a:xfrm>
            <a:off x="3190875" y="2005965"/>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package-lock.json</a:t>
            </a:r>
            <a:endParaRPr lang="en-US" sz="2200" dirty="0"/>
          </a:p>
        </p:txBody>
      </p:sp>
      <p:sp>
        <p:nvSpPr>
          <p:cNvPr id="6" name="Text 3"/>
          <p:cNvSpPr/>
          <p:nvPr/>
        </p:nvSpPr>
        <p:spPr>
          <a:xfrm>
            <a:off x="3190875" y="2494002"/>
            <a:ext cx="8916829" cy="361117"/>
          </a:xfrm>
          <a:prstGeom prst="rect">
            <a:avLst/>
          </a:prstGeom>
          <a:noFill/>
          <a:ln/>
        </p:spPr>
        <p:txBody>
          <a:bodyPr wrap="non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Automatically generated by npm to specify exact version numbers of dependencies</a:t>
            </a:r>
            <a:endParaRPr lang="en-US" sz="1750" dirty="0"/>
          </a:p>
        </p:txBody>
      </p:sp>
      <p:sp>
        <p:nvSpPr>
          <p:cNvPr id="7" name="Shape 4"/>
          <p:cNvSpPr/>
          <p:nvPr/>
        </p:nvSpPr>
        <p:spPr>
          <a:xfrm>
            <a:off x="3078004" y="3065621"/>
            <a:ext cx="10649307" cy="15240"/>
          </a:xfrm>
          <a:prstGeom prst="roundRect">
            <a:avLst>
              <a:gd name="adj" fmla="val 622236"/>
            </a:avLst>
          </a:prstGeom>
          <a:solidFill>
            <a:srgbClr val="E1C7B6"/>
          </a:solidFill>
          <a:ln/>
        </p:spPr>
      </p:sp>
      <p:sp>
        <p:nvSpPr>
          <p:cNvPr id="8" name="Shape 5"/>
          <p:cNvSpPr/>
          <p:nvPr/>
        </p:nvSpPr>
        <p:spPr>
          <a:xfrm>
            <a:off x="790218" y="3193733"/>
            <a:ext cx="4349948" cy="1661755"/>
          </a:xfrm>
          <a:prstGeom prst="roundRect">
            <a:avLst>
              <a:gd name="adj" fmla="val 5707"/>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06422" y="3826193"/>
            <a:ext cx="317421" cy="396835"/>
          </a:xfrm>
          <a:prstGeom prst="rect">
            <a:avLst/>
          </a:prstGeom>
        </p:spPr>
      </p:pic>
      <p:sp>
        <p:nvSpPr>
          <p:cNvPr id="10" name="Text 6"/>
          <p:cNvSpPr/>
          <p:nvPr/>
        </p:nvSpPr>
        <p:spPr>
          <a:xfrm>
            <a:off x="5365909" y="3419475"/>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package.json</a:t>
            </a:r>
            <a:endParaRPr lang="en-US" sz="2200" dirty="0"/>
          </a:p>
        </p:txBody>
      </p:sp>
      <p:sp>
        <p:nvSpPr>
          <p:cNvPr id="11" name="Text 7"/>
          <p:cNvSpPr/>
          <p:nvPr/>
        </p:nvSpPr>
        <p:spPr>
          <a:xfrm>
            <a:off x="5365909" y="3907512"/>
            <a:ext cx="8248531" cy="72223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Contains meta information about the project including dependencies, scripts, and configurations</a:t>
            </a:r>
            <a:endParaRPr lang="en-US" sz="1750" dirty="0"/>
          </a:p>
        </p:txBody>
      </p:sp>
      <p:sp>
        <p:nvSpPr>
          <p:cNvPr id="12" name="Shape 8"/>
          <p:cNvSpPr/>
          <p:nvPr/>
        </p:nvSpPr>
        <p:spPr>
          <a:xfrm>
            <a:off x="5253037" y="4840248"/>
            <a:ext cx="8474273" cy="15240"/>
          </a:xfrm>
          <a:prstGeom prst="roundRect">
            <a:avLst>
              <a:gd name="adj" fmla="val 622236"/>
            </a:avLst>
          </a:prstGeom>
          <a:solidFill>
            <a:srgbClr val="E1C7B6"/>
          </a:solidFill>
          <a:ln/>
        </p:spPr>
      </p:sp>
      <p:sp>
        <p:nvSpPr>
          <p:cNvPr id="13" name="Shape 9"/>
          <p:cNvSpPr/>
          <p:nvPr/>
        </p:nvSpPr>
        <p:spPr>
          <a:xfrm>
            <a:off x="790218" y="4968359"/>
            <a:ext cx="6524982" cy="1661755"/>
          </a:xfrm>
          <a:prstGeom prst="roundRect">
            <a:avLst>
              <a:gd name="adj" fmla="val 5707"/>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893939" y="5600819"/>
            <a:ext cx="317421" cy="396835"/>
          </a:xfrm>
          <a:prstGeom prst="rect">
            <a:avLst/>
          </a:prstGeom>
        </p:spPr>
      </p:pic>
      <p:sp>
        <p:nvSpPr>
          <p:cNvPr id="15" name="Text 10"/>
          <p:cNvSpPr/>
          <p:nvPr/>
        </p:nvSpPr>
        <p:spPr>
          <a:xfrm>
            <a:off x="7540942" y="5194102"/>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README.md</a:t>
            </a:r>
            <a:endParaRPr lang="en-US" sz="2200" dirty="0"/>
          </a:p>
        </p:txBody>
      </p:sp>
      <p:sp>
        <p:nvSpPr>
          <p:cNvPr id="16" name="Text 11"/>
          <p:cNvSpPr/>
          <p:nvPr/>
        </p:nvSpPr>
        <p:spPr>
          <a:xfrm>
            <a:off x="7540942" y="5682139"/>
            <a:ext cx="6073497" cy="72223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Markdown file explaining the project, setup instructions, and usage details</a:t>
            </a:r>
            <a:endParaRPr lang="en-US" sz="1750" dirty="0"/>
          </a:p>
        </p:txBody>
      </p:sp>
      <p:sp>
        <p:nvSpPr>
          <p:cNvPr id="17" name="Text 12"/>
          <p:cNvSpPr/>
          <p:nvPr/>
        </p:nvSpPr>
        <p:spPr>
          <a:xfrm>
            <a:off x="790218" y="6884075"/>
            <a:ext cx="13049964" cy="72223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These configuration files are essential for maintaining consistency across development environments and providing important information about your project to other developers.</a:t>
            </a:r>
            <a:endParaRPr lang="en-US" sz="1750" dirty="0"/>
          </a:p>
        </p:txBody>
      </p:sp>
      <p:pic>
        <p:nvPicPr>
          <p:cNvPr id="18"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2025-04-22T16:39:32Z</dcterms:created>
  <dcterms:modified xsi:type="dcterms:W3CDTF">2025-04-22T16:39:32Z</dcterms:modified>
</cp:coreProperties>
</file>